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6858000" cx="12192000"/>
  <p:notesSz cx="6858000" cy="9144000"/>
  <p:embeddedFontLst>
    <p:embeddedFont>
      <p:font typeface="PT Sans"/>
      <p:regular r:id="rId35"/>
      <p:bold r:id="rId36"/>
      <p:italic r:id="rId37"/>
      <p:boldItalic r:id="rId3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39" roundtripDataSignature="AMtx7miYpG2CiKFHSbYdtKXEbOuoYTMU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BF22FADB-37A3-48EF-87A5-183AACBA3392}">
  <a:tblStyle styleId="{BF22FADB-37A3-48EF-87A5-183AACBA3392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font" Target="fonts/PTSans-regular.fntdata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font" Target="fonts/PTSans-italic.fntdata"/><Relationship Id="rId14" Type="http://schemas.openxmlformats.org/officeDocument/2006/relationships/slide" Target="slides/slide9.xml"/><Relationship Id="rId36" Type="http://schemas.openxmlformats.org/officeDocument/2006/relationships/font" Target="fonts/PTSans-bold.fntdata"/><Relationship Id="rId17" Type="http://schemas.openxmlformats.org/officeDocument/2006/relationships/slide" Target="slides/slide12.xml"/><Relationship Id="rId39" Type="http://customschemas.google.com/relationships/presentationmetadata" Target="metadata"/><Relationship Id="rId16" Type="http://schemas.openxmlformats.org/officeDocument/2006/relationships/slide" Target="slides/slide11.xml"/><Relationship Id="rId38" Type="http://schemas.openxmlformats.org/officeDocument/2006/relationships/font" Target="fonts/PTSans-boldItalic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iapositivo de Título">
  <p:cSld name="Diapositivo de Título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descr="A picture containing building, cat, orange, window&#10;&#10;Description automatically generated" id="19" name="Google Shape;19;p31"/>
          <p:cNvPicPr preferRelativeResize="0"/>
          <p:nvPr/>
        </p:nvPicPr>
        <p:blipFill rotWithShape="1">
          <a:blip r:embed="rId2">
            <a:alphaModFix/>
          </a:blip>
          <a:srcRect b="10980" l="829" r="932" t="4549"/>
          <a:stretch/>
        </p:blipFill>
        <p:spPr>
          <a:xfrm>
            <a:off x="-12700" y="0"/>
            <a:ext cx="12204700" cy="558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2460" y="1909127"/>
            <a:ext cx="2948940" cy="133731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31"/>
          <p:cNvSpPr txBox="1"/>
          <p:nvPr>
            <p:ph type="ctrTitle"/>
          </p:nvPr>
        </p:nvSpPr>
        <p:spPr>
          <a:xfrm>
            <a:off x="632459" y="3875087"/>
            <a:ext cx="6725603" cy="10064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379BB"/>
              </a:buClr>
              <a:buSzPts val="6000"/>
              <a:buFont typeface="Calibri"/>
              <a:buNone/>
              <a:defRPr b="1" sz="6000">
                <a:solidFill>
                  <a:srgbClr val="6379B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1"/>
          <p:cNvSpPr txBox="1"/>
          <p:nvPr>
            <p:ph idx="1" type="subTitle"/>
          </p:nvPr>
        </p:nvSpPr>
        <p:spPr>
          <a:xfrm>
            <a:off x="632459" y="4973638"/>
            <a:ext cx="6725603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AF8D"/>
              </a:buClr>
              <a:buSzPts val="2400"/>
              <a:buNone/>
              <a:defRPr b="1" sz="2400">
                <a:solidFill>
                  <a:srgbClr val="F0AF8D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5_Diapositivo de Título">
  <p:cSld name="5_Diapositivo de Título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0"/>
          <p:cNvSpPr txBox="1"/>
          <p:nvPr>
            <p:ph type="ctrTitle"/>
          </p:nvPr>
        </p:nvSpPr>
        <p:spPr>
          <a:xfrm>
            <a:off x="1217930" y="2468578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379BB"/>
              </a:buClr>
              <a:buSzPts val="7200"/>
              <a:buFont typeface="PT Sans"/>
              <a:buNone/>
              <a:defRPr b="1" sz="7200">
                <a:solidFill>
                  <a:srgbClr val="6379BB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40"/>
          <p:cNvSpPr txBox="1"/>
          <p:nvPr>
            <p:ph idx="1" type="subTitle"/>
          </p:nvPr>
        </p:nvSpPr>
        <p:spPr>
          <a:xfrm>
            <a:off x="1217930" y="3606813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  <a:defRPr sz="2800">
                <a:solidFill>
                  <a:srgbClr val="6379BB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86" name="Google Shape;86;p40"/>
          <p:cNvSpPr/>
          <p:nvPr/>
        </p:nvSpPr>
        <p:spPr>
          <a:xfrm>
            <a:off x="5529262" y="4476300"/>
            <a:ext cx="1133475" cy="45719"/>
          </a:xfrm>
          <a:prstGeom prst="rect">
            <a:avLst/>
          </a:prstGeom>
          <a:solidFill>
            <a:srgbClr val="6379B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4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94905" y="244186"/>
            <a:ext cx="1514215" cy="686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3_Título e Objeto">
  <p:cSld name="3_Título e Objeto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4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41"/>
          <p:cNvSpPr txBox="1"/>
          <p:nvPr/>
        </p:nvSpPr>
        <p:spPr>
          <a:xfrm>
            <a:off x="890877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41"/>
          <p:cNvSpPr txBox="1"/>
          <p:nvPr>
            <p:ph idx="1" type="body"/>
          </p:nvPr>
        </p:nvSpPr>
        <p:spPr>
          <a:xfrm>
            <a:off x="6201388" y="2174754"/>
            <a:ext cx="5463074" cy="3914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41"/>
          <p:cNvSpPr txBox="1"/>
          <p:nvPr>
            <p:ph idx="2" type="body"/>
          </p:nvPr>
        </p:nvSpPr>
        <p:spPr>
          <a:xfrm>
            <a:off x="550864" y="2174754"/>
            <a:ext cx="5439750" cy="3914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4" name="Google Shape;94;p41"/>
          <p:cNvSpPr txBox="1"/>
          <p:nvPr>
            <p:ph idx="3" type="body"/>
          </p:nvPr>
        </p:nvSpPr>
        <p:spPr>
          <a:xfrm>
            <a:off x="550862" y="1448132"/>
            <a:ext cx="11114087" cy="519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  <a:defRPr b="1">
                <a:solidFill>
                  <a:srgbClr val="6379BB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41"/>
          <p:cNvSpPr/>
          <p:nvPr/>
        </p:nvSpPr>
        <p:spPr>
          <a:xfrm>
            <a:off x="-11723" y="-11722"/>
            <a:ext cx="10298723" cy="1198496"/>
          </a:xfrm>
          <a:prstGeom prst="rect">
            <a:avLst/>
          </a:prstGeom>
          <a:solidFill>
            <a:srgbClr val="6379B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1"/>
          <p:cNvSpPr txBox="1"/>
          <p:nvPr>
            <p:ph type="title"/>
          </p:nvPr>
        </p:nvSpPr>
        <p:spPr>
          <a:xfrm>
            <a:off x="550863" y="327664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  <a:defRPr b="1" sz="3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97" name="Google Shape;97;p4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94905" y="244186"/>
            <a:ext cx="1514215" cy="686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4_Título e Objeto">
  <p:cSld name="4_Título e Objeto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4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42"/>
          <p:cNvSpPr txBox="1"/>
          <p:nvPr/>
        </p:nvSpPr>
        <p:spPr>
          <a:xfrm>
            <a:off x="890877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42"/>
          <p:cNvSpPr txBox="1"/>
          <p:nvPr>
            <p:ph idx="1" type="body"/>
          </p:nvPr>
        </p:nvSpPr>
        <p:spPr>
          <a:xfrm>
            <a:off x="6201388" y="1503224"/>
            <a:ext cx="5463074" cy="4513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42"/>
          <p:cNvSpPr txBox="1"/>
          <p:nvPr>
            <p:ph idx="2" type="body"/>
          </p:nvPr>
        </p:nvSpPr>
        <p:spPr>
          <a:xfrm>
            <a:off x="550864" y="1503224"/>
            <a:ext cx="5439750" cy="4513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4" name="Google Shape;104;p42"/>
          <p:cNvSpPr/>
          <p:nvPr/>
        </p:nvSpPr>
        <p:spPr>
          <a:xfrm>
            <a:off x="-11723" y="-11722"/>
            <a:ext cx="10298723" cy="1198496"/>
          </a:xfrm>
          <a:prstGeom prst="rect">
            <a:avLst/>
          </a:prstGeom>
          <a:solidFill>
            <a:srgbClr val="6379B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42"/>
          <p:cNvSpPr txBox="1"/>
          <p:nvPr>
            <p:ph type="title"/>
          </p:nvPr>
        </p:nvSpPr>
        <p:spPr>
          <a:xfrm>
            <a:off x="550863" y="327664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  <a:defRPr b="1" sz="3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06" name="Google Shape;106;p4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94905" y="244186"/>
            <a:ext cx="1514215" cy="686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_Conteúdo Duplo">
  <p:cSld name="1_Conteúdo Duplo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4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4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1" name="Google Shape;111;p43"/>
          <p:cNvSpPr txBox="1"/>
          <p:nvPr>
            <p:ph idx="1" type="body"/>
          </p:nvPr>
        </p:nvSpPr>
        <p:spPr>
          <a:xfrm>
            <a:off x="550863" y="2158740"/>
            <a:ext cx="2872273" cy="3858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2" name="Google Shape;112;p43"/>
          <p:cNvSpPr txBox="1"/>
          <p:nvPr>
            <p:ph idx="2" type="body"/>
          </p:nvPr>
        </p:nvSpPr>
        <p:spPr>
          <a:xfrm>
            <a:off x="3692768" y="2158740"/>
            <a:ext cx="7971694" cy="3858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3" name="Google Shape;113;p43"/>
          <p:cNvSpPr txBox="1"/>
          <p:nvPr>
            <p:ph idx="3" type="body"/>
          </p:nvPr>
        </p:nvSpPr>
        <p:spPr>
          <a:xfrm>
            <a:off x="550863" y="1430547"/>
            <a:ext cx="2872274" cy="4651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  <a:defRPr b="1">
                <a:solidFill>
                  <a:srgbClr val="6379BB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4" name="Google Shape;114;p43"/>
          <p:cNvSpPr txBox="1"/>
          <p:nvPr>
            <p:ph idx="4" type="body"/>
          </p:nvPr>
        </p:nvSpPr>
        <p:spPr>
          <a:xfrm>
            <a:off x="3692768" y="1430547"/>
            <a:ext cx="7972181" cy="4651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  <a:defRPr b="1">
                <a:solidFill>
                  <a:srgbClr val="6379BB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5" name="Google Shape;115;p43"/>
          <p:cNvSpPr/>
          <p:nvPr/>
        </p:nvSpPr>
        <p:spPr>
          <a:xfrm>
            <a:off x="-11723" y="-11722"/>
            <a:ext cx="10298723" cy="1198496"/>
          </a:xfrm>
          <a:prstGeom prst="rect">
            <a:avLst/>
          </a:prstGeom>
          <a:solidFill>
            <a:srgbClr val="6379B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43"/>
          <p:cNvSpPr txBox="1"/>
          <p:nvPr>
            <p:ph type="title"/>
          </p:nvPr>
        </p:nvSpPr>
        <p:spPr>
          <a:xfrm>
            <a:off x="550863" y="327664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  <a:defRPr b="1" sz="3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7" name="Google Shape;117;p4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94905" y="244186"/>
            <a:ext cx="1514215" cy="686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2_Conteúdo Duplo">
  <p:cSld name="2_Conteúdo Duplo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4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4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22" name="Google Shape;122;p44"/>
          <p:cNvSpPr txBox="1"/>
          <p:nvPr>
            <p:ph idx="1" type="body"/>
          </p:nvPr>
        </p:nvSpPr>
        <p:spPr>
          <a:xfrm>
            <a:off x="550863" y="2158740"/>
            <a:ext cx="2872273" cy="3858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3" name="Google Shape;123;p44"/>
          <p:cNvSpPr txBox="1"/>
          <p:nvPr>
            <p:ph idx="2" type="body"/>
          </p:nvPr>
        </p:nvSpPr>
        <p:spPr>
          <a:xfrm>
            <a:off x="3692768" y="2158740"/>
            <a:ext cx="7971694" cy="3858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44"/>
          <p:cNvSpPr txBox="1"/>
          <p:nvPr>
            <p:ph idx="3" type="body"/>
          </p:nvPr>
        </p:nvSpPr>
        <p:spPr>
          <a:xfrm>
            <a:off x="550863" y="1430547"/>
            <a:ext cx="2872274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  <a:defRPr b="1">
                <a:solidFill>
                  <a:srgbClr val="6379BB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5" name="Google Shape;125;p44"/>
          <p:cNvSpPr txBox="1"/>
          <p:nvPr>
            <p:ph idx="4" type="body"/>
          </p:nvPr>
        </p:nvSpPr>
        <p:spPr>
          <a:xfrm>
            <a:off x="3692768" y="1430547"/>
            <a:ext cx="7972181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AF8D"/>
              </a:buClr>
              <a:buSzPts val="2000"/>
              <a:buNone/>
              <a:defRPr b="1" sz="2000">
                <a:solidFill>
                  <a:srgbClr val="F0AF8D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6" name="Google Shape;126;p44"/>
          <p:cNvSpPr/>
          <p:nvPr/>
        </p:nvSpPr>
        <p:spPr>
          <a:xfrm>
            <a:off x="-11723" y="-11722"/>
            <a:ext cx="10298723" cy="1198496"/>
          </a:xfrm>
          <a:prstGeom prst="rect">
            <a:avLst/>
          </a:prstGeom>
          <a:solidFill>
            <a:srgbClr val="6379B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44"/>
          <p:cNvSpPr txBox="1"/>
          <p:nvPr>
            <p:ph type="title"/>
          </p:nvPr>
        </p:nvSpPr>
        <p:spPr>
          <a:xfrm>
            <a:off x="550863" y="327664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  <a:defRPr b="1" sz="3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28" name="Google Shape;128;p4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94905" y="244186"/>
            <a:ext cx="1514215" cy="686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Duplo">
  <p:cSld name="Conteúdo Duplo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4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4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33" name="Google Shape;133;p45"/>
          <p:cNvSpPr txBox="1"/>
          <p:nvPr>
            <p:ph idx="1" type="body"/>
          </p:nvPr>
        </p:nvSpPr>
        <p:spPr>
          <a:xfrm>
            <a:off x="550863" y="1503224"/>
            <a:ext cx="2872273" cy="4513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4" name="Google Shape;134;p45"/>
          <p:cNvSpPr txBox="1"/>
          <p:nvPr>
            <p:ph idx="2" type="body"/>
          </p:nvPr>
        </p:nvSpPr>
        <p:spPr>
          <a:xfrm>
            <a:off x="3692768" y="1503224"/>
            <a:ext cx="7971694" cy="4513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5" name="Google Shape;135;p45"/>
          <p:cNvSpPr/>
          <p:nvPr/>
        </p:nvSpPr>
        <p:spPr>
          <a:xfrm>
            <a:off x="-11723" y="-11722"/>
            <a:ext cx="10298723" cy="1198496"/>
          </a:xfrm>
          <a:prstGeom prst="rect">
            <a:avLst/>
          </a:prstGeom>
          <a:solidFill>
            <a:srgbClr val="6379B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45"/>
          <p:cNvSpPr txBox="1"/>
          <p:nvPr>
            <p:ph type="title"/>
          </p:nvPr>
        </p:nvSpPr>
        <p:spPr>
          <a:xfrm>
            <a:off x="550863" y="327664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  <a:defRPr b="1" sz="3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37" name="Google Shape;137;p4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94905" y="244186"/>
            <a:ext cx="1514215" cy="686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3_Conteúdo Duplo">
  <p:cSld name="3_Conteúdo Duplo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4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4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2" name="Google Shape;142;p46"/>
          <p:cNvSpPr txBox="1"/>
          <p:nvPr>
            <p:ph idx="1" type="body"/>
          </p:nvPr>
        </p:nvSpPr>
        <p:spPr>
          <a:xfrm>
            <a:off x="550862" y="1446681"/>
            <a:ext cx="3540490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AF8D"/>
              </a:buClr>
              <a:buSzPts val="2000"/>
              <a:buNone/>
              <a:defRPr b="1" sz="2000">
                <a:solidFill>
                  <a:srgbClr val="F0AF8D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46"/>
          <p:cNvSpPr txBox="1"/>
          <p:nvPr>
            <p:ph idx="2" type="body"/>
          </p:nvPr>
        </p:nvSpPr>
        <p:spPr>
          <a:xfrm>
            <a:off x="4325756" y="1446681"/>
            <a:ext cx="3540490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AF8D"/>
              </a:buClr>
              <a:buSzPts val="2000"/>
              <a:buNone/>
              <a:defRPr b="1" sz="2000">
                <a:solidFill>
                  <a:srgbClr val="F0AF8D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4" name="Google Shape;144;p46"/>
          <p:cNvSpPr txBox="1"/>
          <p:nvPr>
            <p:ph idx="3" type="body"/>
          </p:nvPr>
        </p:nvSpPr>
        <p:spPr>
          <a:xfrm>
            <a:off x="8077142" y="1446681"/>
            <a:ext cx="3540490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AF8D"/>
              </a:buClr>
              <a:buSzPts val="2000"/>
              <a:buNone/>
              <a:defRPr b="1" sz="2000">
                <a:solidFill>
                  <a:srgbClr val="F0AF8D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5" name="Google Shape;145;p46"/>
          <p:cNvSpPr txBox="1"/>
          <p:nvPr>
            <p:ph idx="4" type="body"/>
          </p:nvPr>
        </p:nvSpPr>
        <p:spPr>
          <a:xfrm>
            <a:off x="550863" y="2187453"/>
            <a:ext cx="3540489" cy="38295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6" name="Google Shape;146;p46"/>
          <p:cNvSpPr txBox="1"/>
          <p:nvPr>
            <p:ph idx="5" type="body"/>
          </p:nvPr>
        </p:nvSpPr>
        <p:spPr>
          <a:xfrm>
            <a:off x="4325756" y="2187453"/>
            <a:ext cx="3540489" cy="38295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7" name="Google Shape;147;p46"/>
          <p:cNvSpPr txBox="1"/>
          <p:nvPr>
            <p:ph idx="6" type="body"/>
          </p:nvPr>
        </p:nvSpPr>
        <p:spPr>
          <a:xfrm>
            <a:off x="8077142" y="2187453"/>
            <a:ext cx="3540489" cy="38295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8" name="Google Shape;148;p46"/>
          <p:cNvSpPr/>
          <p:nvPr/>
        </p:nvSpPr>
        <p:spPr>
          <a:xfrm>
            <a:off x="-11723" y="-11722"/>
            <a:ext cx="10298723" cy="1198496"/>
          </a:xfrm>
          <a:prstGeom prst="rect">
            <a:avLst/>
          </a:prstGeom>
          <a:solidFill>
            <a:srgbClr val="6379B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46"/>
          <p:cNvSpPr txBox="1"/>
          <p:nvPr>
            <p:ph type="title"/>
          </p:nvPr>
        </p:nvSpPr>
        <p:spPr>
          <a:xfrm>
            <a:off x="550863" y="327664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  <a:defRPr b="1" sz="3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50" name="Google Shape;150;p4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94905" y="244186"/>
            <a:ext cx="1514215" cy="686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_Título e Objeto">
  <p:cSld name="1_Título e Objeto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2"/>
          <p:cNvSpPr/>
          <p:nvPr/>
        </p:nvSpPr>
        <p:spPr>
          <a:xfrm>
            <a:off x="-11723" y="-11722"/>
            <a:ext cx="10298723" cy="1198496"/>
          </a:xfrm>
          <a:prstGeom prst="rect">
            <a:avLst/>
          </a:prstGeom>
          <a:solidFill>
            <a:srgbClr val="6379B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32"/>
          <p:cNvSpPr txBox="1"/>
          <p:nvPr>
            <p:ph type="title"/>
          </p:nvPr>
        </p:nvSpPr>
        <p:spPr>
          <a:xfrm>
            <a:off x="550863" y="327664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  <a:defRPr b="1" sz="3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2"/>
          <p:cNvSpPr txBox="1"/>
          <p:nvPr/>
        </p:nvSpPr>
        <p:spPr>
          <a:xfrm>
            <a:off x="890877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" name="Google Shape;29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94905" y="244186"/>
            <a:ext cx="1514215" cy="686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2_Diapositivo de Título">
  <p:cSld name="2_Diapositivo de Título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379B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33"/>
          <p:cNvSpPr txBox="1"/>
          <p:nvPr>
            <p:ph type="ctrTitle"/>
          </p:nvPr>
        </p:nvSpPr>
        <p:spPr>
          <a:xfrm>
            <a:off x="1217930" y="2468578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PT Sans"/>
              <a:buNone/>
              <a:defRPr b="1" sz="72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3"/>
          <p:cNvSpPr txBox="1"/>
          <p:nvPr>
            <p:ph idx="1" type="subTitle"/>
          </p:nvPr>
        </p:nvSpPr>
        <p:spPr>
          <a:xfrm>
            <a:off x="1217930" y="3606813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descr="A picture containing drawing, light&#10;&#10;Description automatically generated" id="34" name="Google Shape;34;p3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87096" y="246325"/>
            <a:ext cx="1514215" cy="683602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33"/>
          <p:cNvSpPr/>
          <p:nvPr/>
        </p:nvSpPr>
        <p:spPr>
          <a:xfrm>
            <a:off x="5529262" y="4476300"/>
            <a:ext cx="1133475" cy="4571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4_Diapositivo de Título">
  <p:cSld name="4_Diapositivo de Título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4"/>
          <p:cNvSpPr txBox="1"/>
          <p:nvPr>
            <p:ph type="ctrTitle"/>
          </p:nvPr>
        </p:nvSpPr>
        <p:spPr>
          <a:xfrm>
            <a:off x="1217930" y="2468578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379BB"/>
              </a:buClr>
              <a:buSzPts val="7200"/>
              <a:buFont typeface="PT Sans"/>
              <a:buNone/>
              <a:defRPr b="1" sz="7200">
                <a:solidFill>
                  <a:srgbClr val="6379BB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4"/>
          <p:cNvSpPr txBox="1"/>
          <p:nvPr>
            <p:ph idx="1" type="subTitle"/>
          </p:nvPr>
        </p:nvSpPr>
        <p:spPr>
          <a:xfrm>
            <a:off x="1217930" y="3606812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  <a:defRPr sz="2800">
                <a:solidFill>
                  <a:srgbClr val="6379BB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9" name="Google Shape;39;p34"/>
          <p:cNvSpPr/>
          <p:nvPr/>
        </p:nvSpPr>
        <p:spPr>
          <a:xfrm>
            <a:off x="5529262" y="4947795"/>
            <a:ext cx="1133475" cy="45719"/>
          </a:xfrm>
          <a:prstGeom prst="rect">
            <a:avLst/>
          </a:prstGeom>
          <a:solidFill>
            <a:srgbClr val="6379B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0" name="Google Shape;40;p3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94905" y="244186"/>
            <a:ext cx="1514215" cy="686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5_Título e Objeto">
  <p:cSld name="5_Título e Objeto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5"/>
          <p:cNvSpPr txBox="1"/>
          <p:nvPr/>
        </p:nvSpPr>
        <p:spPr>
          <a:xfrm>
            <a:off x="890877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35"/>
          <p:cNvSpPr txBox="1"/>
          <p:nvPr>
            <p:ph idx="1" type="body"/>
          </p:nvPr>
        </p:nvSpPr>
        <p:spPr>
          <a:xfrm>
            <a:off x="6201388" y="2174754"/>
            <a:ext cx="5463074" cy="38422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5"/>
          <p:cNvSpPr txBox="1"/>
          <p:nvPr>
            <p:ph idx="2" type="body"/>
          </p:nvPr>
        </p:nvSpPr>
        <p:spPr>
          <a:xfrm>
            <a:off x="550864" y="2174754"/>
            <a:ext cx="5439750" cy="38422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35"/>
          <p:cNvSpPr txBox="1"/>
          <p:nvPr>
            <p:ph idx="3" type="body"/>
          </p:nvPr>
        </p:nvSpPr>
        <p:spPr>
          <a:xfrm>
            <a:off x="550862" y="1448132"/>
            <a:ext cx="5439751" cy="519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  <a:defRPr b="1">
                <a:solidFill>
                  <a:srgbClr val="6379BB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35"/>
          <p:cNvSpPr txBox="1"/>
          <p:nvPr>
            <p:ph idx="4" type="body"/>
          </p:nvPr>
        </p:nvSpPr>
        <p:spPr>
          <a:xfrm>
            <a:off x="6188894" y="1453863"/>
            <a:ext cx="5439751" cy="519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  <a:defRPr b="1">
                <a:solidFill>
                  <a:srgbClr val="6379BB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35"/>
          <p:cNvSpPr/>
          <p:nvPr/>
        </p:nvSpPr>
        <p:spPr>
          <a:xfrm>
            <a:off x="-11723" y="-11722"/>
            <a:ext cx="10298723" cy="1198496"/>
          </a:xfrm>
          <a:prstGeom prst="rect">
            <a:avLst/>
          </a:prstGeom>
          <a:solidFill>
            <a:srgbClr val="6379B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35"/>
          <p:cNvSpPr txBox="1"/>
          <p:nvPr>
            <p:ph type="title"/>
          </p:nvPr>
        </p:nvSpPr>
        <p:spPr>
          <a:xfrm>
            <a:off x="550863" y="327664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  <a:defRPr b="1" sz="3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1" name="Google Shape;51;p3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94905" y="244186"/>
            <a:ext cx="1514215" cy="686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Objeto">
  <p:cSld name="Título e Objeto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36"/>
          <p:cNvSpPr txBox="1"/>
          <p:nvPr/>
        </p:nvSpPr>
        <p:spPr>
          <a:xfrm>
            <a:off x="890877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6"/>
          <p:cNvSpPr txBox="1"/>
          <p:nvPr>
            <p:ph idx="1" type="body"/>
          </p:nvPr>
        </p:nvSpPr>
        <p:spPr>
          <a:xfrm>
            <a:off x="550863" y="1503225"/>
            <a:ext cx="11113599" cy="4513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36"/>
          <p:cNvSpPr/>
          <p:nvPr/>
        </p:nvSpPr>
        <p:spPr>
          <a:xfrm>
            <a:off x="-11723" y="-11722"/>
            <a:ext cx="10298723" cy="1198496"/>
          </a:xfrm>
          <a:prstGeom prst="rect">
            <a:avLst/>
          </a:prstGeom>
          <a:solidFill>
            <a:srgbClr val="6379B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6"/>
          <p:cNvSpPr txBox="1"/>
          <p:nvPr>
            <p:ph type="title"/>
          </p:nvPr>
        </p:nvSpPr>
        <p:spPr>
          <a:xfrm>
            <a:off x="550863" y="327664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  <a:defRPr b="1" sz="3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9" name="Google Shape;59;p3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94905" y="244186"/>
            <a:ext cx="1514215" cy="686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2_Título e Objeto">
  <p:cSld name="2_Título e Objeto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7"/>
          <p:cNvSpPr txBox="1"/>
          <p:nvPr/>
        </p:nvSpPr>
        <p:spPr>
          <a:xfrm>
            <a:off x="890877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37"/>
          <p:cNvSpPr txBox="1"/>
          <p:nvPr>
            <p:ph idx="1" type="body"/>
          </p:nvPr>
        </p:nvSpPr>
        <p:spPr>
          <a:xfrm>
            <a:off x="550863" y="2158740"/>
            <a:ext cx="11113599" cy="39405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>
                <a:latin typeface="PT Sans"/>
                <a:ea typeface="PT Sans"/>
                <a:cs typeface="PT Sans"/>
                <a:sym typeface="PT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PT Sans"/>
                <a:ea typeface="PT Sans"/>
                <a:cs typeface="PT Sans"/>
                <a:sym typeface="PT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PT Sans"/>
                <a:ea typeface="PT Sans"/>
                <a:cs typeface="PT Sans"/>
                <a:sym typeface="PT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PT Sans"/>
                <a:ea typeface="PT Sans"/>
                <a:cs typeface="PT Sans"/>
                <a:sym typeface="PT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37"/>
          <p:cNvSpPr txBox="1"/>
          <p:nvPr>
            <p:ph idx="2" type="body"/>
          </p:nvPr>
        </p:nvSpPr>
        <p:spPr>
          <a:xfrm>
            <a:off x="550862" y="1448132"/>
            <a:ext cx="11114087" cy="519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  <a:defRPr b="1">
                <a:solidFill>
                  <a:srgbClr val="6379BB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37"/>
          <p:cNvSpPr/>
          <p:nvPr/>
        </p:nvSpPr>
        <p:spPr>
          <a:xfrm>
            <a:off x="-11723" y="-11722"/>
            <a:ext cx="10298723" cy="1198496"/>
          </a:xfrm>
          <a:prstGeom prst="rect">
            <a:avLst/>
          </a:prstGeom>
          <a:solidFill>
            <a:srgbClr val="6379B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37"/>
          <p:cNvSpPr txBox="1"/>
          <p:nvPr>
            <p:ph type="title"/>
          </p:nvPr>
        </p:nvSpPr>
        <p:spPr>
          <a:xfrm>
            <a:off x="550863" y="327664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  <a:defRPr b="1" sz="3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8" name="Google Shape;68;p3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94905" y="244186"/>
            <a:ext cx="1514215" cy="686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3_Diapositivo de Título">
  <p:cSld name="3_Diapositivo de Título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379B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38"/>
          <p:cNvSpPr txBox="1"/>
          <p:nvPr>
            <p:ph type="ctrTitle"/>
          </p:nvPr>
        </p:nvSpPr>
        <p:spPr>
          <a:xfrm>
            <a:off x="1217930" y="2468578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PT Sans"/>
              <a:buNone/>
              <a:defRPr b="1" sz="72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8"/>
          <p:cNvSpPr txBox="1"/>
          <p:nvPr>
            <p:ph idx="1" type="subTitle"/>
          </p:nvPr>
        </p:nvSpPr>
        <p:spPr>
          <a:xfrm>
            <a:off x="1217930" y="3606812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73" name="Google Shape;73;p38"/>
          <p:cNvSpPr/>
          <p:nvPr/>
        </p:nvSpPr>
        <p:spPr>
          <a:xfrm>
            <a:off x="5529262" y="4947795"/>
            <a:ext cx="1133475" cy="4571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drawing, light&#10;&#10;Description automatically generated" id="74" name="Google Shape;74;p3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87096" y="246325"/>
            <a:ext cx="1514215" cy="6836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_Diapositivo de Título">
  <p:cSld name="1_Diapositivo de Título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9" name="Google Shape;79;p3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379B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39"/>
          <p:cNvSpPr txBox="1"/>
          <p:nvPr>
            <p:ph type="ctrTitle"/>
          </p:nvPr>
        </p:nvSpPr>
        <p:spPr>
          <a:xfrm>
            <a:off x="1217930" y="2797190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PT Sans"/>
              <a:buNone/>
              <a:defRPr b="1" sz="72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39"/>
          <p:cNvSpPr txBox="1"/>
          <p:nvPr>
            <p:ph idx="1" type="subTitle"/>
          </p:nvPr>
        </p:nvSpPr>
        <p:spPr>
          <a:xfrm>
            <a:off x="1217930" y="3935425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descr="A picture containing drawing, light&#10;&#10;Description automatically generated" id="82" name="Google Shape;82;p3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87096" y="246325"/>
            <a:ext cx="1514215" cy="6836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3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"/>
          <p:cNvSpPr txBox="1"/>
          <p:nvPr>
            <p:ph type="ctrTitle"/>
          </p:nvPr>
        </p:nvSpPr>
        <p:spPr>
          <a:xfrm>
            <a:off x="539155" y="3875087"/>
            <a:ext cx="7167932" cy="10064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379BB"/>
              </a:buClr>
              <a:buSzPts val="6000"/>
              <a:buFont typeface="Calibri"/>
              <a:buNone/>
            </a:pPr>
            <a:r>
              <a:rPr lang="en-GB">
                <a:solidFill>
                  <a:srgbClr val="6379BB"/>
                </a:solidFill>
              </a:rPr>
              <a:t>KICK-OFF MEETING</a:t>
            </a:r>
            <a:endParaRPr>
              <a:solidFill>
                <a:srgbClr val="6379BB"/>
              </a:solidFill>
            </a:endParaRPr>
          </a:p>
        </p:txBody>
      </p:sp>
      <p:sp>
        <p:nvSpPr>
          <p:cNvPr id="156" name="Google Shape;156;p1"/>
          <p:cNvSpPr txBox="1"/>
          <p:nvPr>
            <p:ph idx="1" type="subTitle"/>
          </p:nvPr>
        </p:nvSpPr>
        <p:spPr>
          <a:xfrm>
            <a:off x="539155" y="4973638"/>
            <a:ext cx="468630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0AF8D"/>
              </a:buClr>
              <a:buSzPts val="2400"/>
              <a:buNone/>
            </a:pPr>
            <a:r>
              <a:rPr b="1" lang="en-GB">
                <a:solidFill>
                  <a:srgbClr val="F0AF8D"/>
                </a:solidFill>
              </a:rPr>
              <a:t>SANJOTEC – 17/03/2020</a:t>
            </a:r>
            <a:endParaRPr b="1">
              <a:solidFill>
                <a:srgbClr val="F0AF8D"/>
              </a:solidFill>
            </a:endParaRPr>
          </a:p>
        </p:txBody>
      </p:sp>
      <p:pic>
        <p:nvPicPr>
          <p:cNvPr id="157" name="Google Shape;15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0" y="6190388"/>
            <a:ext cx="5741963" cy="3085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220" name="Google Shape;220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221" name="Google Shape;221;p10"/>
          <p:cNvSpPr txBox="1"/>
          <p:nvPr>
            <p:ph type="title"/>
          </p:nvPr>
        </p:nvSpPr>
        <p:spPr>
          <a:xfrm>
            <a:off x="550863" y="327664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1"/>
          <p:cNvSpPr txBox="1"/>
          <p:nvPr>
            <p:ph type="ctrTitle"/>
          </p:nvPr>
        </p:nvSpPr>
        <p:spPr>
          <a:xfrm>
            <a:off x="1217930" y="2468578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PT Sans"/>
              <a:buNone/>
            </a:pPr>
            <a:r>
              <a:rPr lang="en-GB"/>
              <a:t>WORK PACKAGE 2</a:t>
            </a:r>
            <a:endParaRPr/>
          </a:p>
        </p:txBody>
      </p:sp>
      <p:sp>
        <p:nvSpPr>
          <p:cNvPr id="227" name="Google Shape;227;p11"/>
          <p:cNvSpPr txBox="1"/>
          <p:nvPr>
            <p:ph idx="1" type="subTitle"/>
          </p:nvPr>
        </p:nvSpPr>
        <p:spPr>
          <a:xfrm>
            <a:off x="1217930" y="3606813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GB"/>
              <a:t>NETWORKS AND INFRASTRUCTURE</a:t>
            </a:r>
            <a:endParaRPr/>
          </a:p>
        </p:txBody>
      </p:sp>
      <p:sp>
        <p:nvSpPr>
          <p:cNvPr id="228" name="Google Shape;228;p11"/>
          <p:cNvSpPr txBox="1"/>
          <p:nvPr/>
        </p:nvSpPr>
        <p:spPr>
          <a:xfrm>
            <a:off x="1217930" y="4880834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ZENITHWINGS</a:t>
            </a:r>
            <a:endParaRPr b="0" i="0" sz="1600" u="none" cap="none" strike="noStrike">
              <a:solidFill>
                <a:schemeClr val="lt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234" name="Google Shape;234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235" name="Google Shape;235;p12"/>
          <p:cNvSpPr txBox="1"/>
          <p:nvPr>
            <p:ph type="title"/>
          </p:nvPr>
        </p:nvSpPr>
        <p:spPr>
          <a:xfrm>
            <a:off x="550863" y="209062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rPr lang="en-GB"/>
              <a:t>WP2 - OBJECTIVES</a:t>
            </a:r>
            <a:endParaRPr/>
          </a:p>
        </p:txBody>
      </p:sp>
      <p:sp>
        <p:nvSpPr>
          <p:cNvPr id="236" name="Google Shape;236;p12"/>
          <p:cNvSpPr txBox="1"/>
          <p:nvPr>
            <p:ph idx="1" type="body"/>
          </p:nvPr>
        </p:nvSpPr>
        <p:spPr>
          <a:xfrm>
            <a:off x="6201388" y="2174754"/>
            <a:ext cx="5463074" cy="38422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/>
              <a:t>Lead Partner: Zenithwings;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/>
              <a:t>Co-promotors: AICOS and Controlconsul</a:t>
            </a:r>
            <a:endParaRPr sz="2400"/>
          </a:p>
        </p:txBody>
      </p:sp>
      <p:sp>
        <p:nvSpPr>
          <p:cNvPr id="237" name="Google Shape;237;p12"/>
          <p:cNvSpPr txBox="1"/>
          <p:nvPr>
            <p:ph idx="2" type="body"/>
          </p:nvPr>
        </p:nvSpPr>
        <p:spPr>
          <a:xfrm>
            <a:off x="550864" y="2174754"/>
            <a:ext cx="5439750" cy="38422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/>
              <a:t>Definition of the network architecture;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/>
              <a:t>Communication and synchronization protocols;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/>
              <a:t>Identification of the proceeding power needs and security mechanism;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/>
              <a:t>The role of each network element and requirements;</a:t>
            </a:r>
            <a:endParaRPr/>
          </a:p>
          <a:p>
            <a:pPr indent="-1651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-1651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38" name="Google Shape;238;p12"/>
          <p:cNvSpPr txBox="1"/>
          <p:nvPr>
            <p:ph idx="3" type="body"/>
          </p:nvPr>
        </p:nvSpPr>
        <p:spPr>
          <a:xfrm>
            <a:off x="550862" y="1448132"/>
            <a:ext cx="5439751" cy="519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</a:pPr>
            <a:r>
              <a:rPr lang="en-GB"/>
              <a:t>WP objectives:</a:t>
            </a:r>
            <a:endParaRPr/>
          </a:p>
        </p:txBody>
      </p:sp>
      <p:sp>
        <p:nvSpPr>
          <p:cNvPr id="239" name="Google Shape;239;p12"/>
          <p:cNvSpPr txBox="1"/>
          <p:nvPr>
            <p:ph idx="4" type="body"/>
          </p:nvPr>
        </p:nvSpPr>
        <p:spPr>
          <a:xfrm>
            <a:off x="6188894" y="1453863"/>
            <a:ext cx="5439751" cy="519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</a:pPr>
            <a:r>
              <a:rPr lang="en-GB"/>
              <a:t>Partners role: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245" name="Google Shape;24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246" name="Google Shape;246;p13"/>
          <p:cNvSpPr txBox="1"/>
          <p:nvPr>
            <p:ph type="title"/>
          </p:nvPr>
        </p:nvSpPr>
        <p:spPr>
          <a:xfrm>
            <a:off x="550863" y="327664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rPr lang="en-GB"/>
              <a:t>WP2 - EXECUTION PLAN</a:t>
            </a:r>
            <a:endParaRPr/>
          </a:p>
        </p:txBody>
      </p:sp>
      <p:graphicFrame>
        <p:nvGraphicFramePr>
          <p:cNvPr id="247" name="Google Shape;247;p13"/>
          <p:cNvGraphicFramePr/>
          <p:nvPr/>
        </p:nvGraphicFramePr>
        <p:xfrm>
          <a:off x="1849161" y="1825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{BF22FADB-37A3-48EF-87A5-183AACBA3392}</a:tableStyleId>
              </a:tblPr>
              <a:tblGrid>
                <a:gridCol w="795300"/>
                <a:gridCol w="4927625"/>
                <a:gridCol w="1285400"/>
                <a:gridCol w="1485350"/>
              </a:tblGrid>
              <a:tr h="548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lt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Task Nr.</a:t>
                      </a:r>
                      <a:endParaRPr sz="2000" u="none" cap="none" strike="noStrike">
                        <a:solidFill>
                          <a:schemeClr val="lt1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0" marB="0" marR="92300" marL="92300" anchor="ctr">
                    <a:lnL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lt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Task name</a:t>
                      </a:r>
                      <a:endParaRPr sz="2000" u="none" cap="none" strike="noStrike">
                        <a:solidFill>
                          <a:schemeClr val="lt1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0" marB="0" marR="92300" marL="9230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lt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Start date</a:t>
                      </a:r>
                      <a:endParaRPr sz="2000" u="none" cap="none" strike="noStrike">
                        <a:solidFill>
                          <a:schemeClr val="lt1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0" marB="0" marR="92300" marL="9230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lt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End date</a:t>
                      </a:r>
                      <a:endParaRPr sz="2000" u="none" cap="none" strike="noStrike">
                        <a:solidFill>
                          <a:schemeClr val="lt1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0" marB="0" marR="92300" marL="9230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</a:tr>
              <a:tr h="404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2.1</a:t>
                      </a:r>
                      <a:endParaRPr sz="12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0" marB="0" marR="92300" marL="92300" anchor="ctr">
                    <a:lnL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Definition of sensing, computing, and data exchange architecture</a:t>
                      </a:r>
                      <a:endParaRPr sz="12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0" marB="0" marR="92300" marL="92300" anchor="ctr">
                    <a:lnL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01.06.2020</a:t>
                      </a:r>
                      <a:endParaRPr sz="12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0" marB="0" marR="92300" marL="92300" anchor="ctr">
                    <a:lnL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30.06.2021</a:t>
                      </a:r>
                      <a:endParaRPr sz="12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0" marB="0" marR="92300" marL="92300" anchor="ctr">
                    <a:lnL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86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2.2</a:t>
                      </a:r>
                      <a:endParaRPr sz="12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0" marB="0" marR="92300" marL="92300" anchor="ctr">
                    <a:lnL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Synchronization mechanisms for sensing platform</a:t>
                      </a:r>
                      <a:endParaRPr sz="12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0" marB="0" marR="92300" marL="92300" anchor="ctr">
                    <a:lnL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01.06.2020 </a:t>
                      </a:r>
                      <a:endParaRPr sz="12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0" marB="0" marR="92300" marL="92300" anchor="ctr">
                    <a:lnL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30.06.2021 </a:t>
                      </a:r>
                      <a:endParaRPr sz="12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0" marB="0" marR="92300" marL="92300" anchor="ctr">
                    <a:lnL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86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2.3</a:t>
                      </a:r>
                      <a:endParaRPr sz="12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0" marB="0" marR="92300" marL="92300" anchor="ctr">
                    <a:lnL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Definition of security and privacy architecture</a:t>
                      </a:r>
                      <a:endParaRPr sz="12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0" marB="0" marR="92300" marL="92300" anchor="ctr">
                    <a:lnL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01.06.2020 </a:t>
                      </a:r>
                      <a:endParaRPr sz="12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0" marB="0" marR="92300" marL="92300" anchor="ctr">
                    <a:lnL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30.06.2021 </a:t>
                      </a:r>
                      <a:endParaRPr sz="12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0" marB="0" marR="92300" marL="92300" anchor="ctr">
                    <a:lnL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8" name="Google Shape;248;p13"/>
          <p:cNvGraphicFramePr/>
          <p:nvPr/>
        </p:nvGraphicFramePr>
        <p:xfrm>
          <a:off x="2296452" y="419106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{BF22FADB-37A3-48EF-87A5-183AACBA3392}</a:tableStyleId>
              </a:tblPr>
              <a:tblGrid>
                <a:gridCol w="736525"/>
                <a:gridCol w="403675"/>
                <a:gridCol w="403675"/>
                <a:gridCol w="403675"/>
                <a:gridCol w="403675"/>
                <a:gridCol w="403675"/>
                <a:gridCol w="403675"/>
                <a:gridCol w="403675"/>
                <a:gridCol w="403675"/>
                <a:gridCol w="403675"/>
                <a:gridCol w="403675"/>
                <a:gridCol w="403675"/>
                <a:gridCol w="403675"/>
                <a:gridCol w="403675"/>
                <a:gridCol w="403675"/>
                <a:gridCol w="403675"/>
                <a:gridCol w="403675"/>
                <a:gridCol w="403675"/>
              </a:tblGrid>
              <a:tr h="2871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10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2020</a:t>
                      </a:r>
                      <a:endParaRPr/>
                    </a:p>
                  </a:txBody>
                  <a:tcPr marT="52725" marB="52725" marR="105450" marL="10545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DCDC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  <a:tc hMerge="1"/>
                <a:tc hMerge="1"/>
                <a:tc gridSpan="7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2021</a:t>
                      </a:r>
                      <a:endParaRPr/>
                    </a:p>
                  </a:txBody>
                  <a:tcPr marT="52725" marB="52725" marR="105450" marL="105450" anchor="ctr">
                    <a:lnL cap="flat" cmpd="sng" w="12700">
                      <a:solidFill>
                        <a:srgbClr val="8DCDC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D8D8D8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1820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M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M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J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J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O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N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D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DCDC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J</a:t>
                      </a:r>
                      <a:endParaRPr/>
                    </a:p>
                  </a:txBody>
                  <a:tcPr marT="6300" marB="0" marR="6300" marL="6300" anchor="ctr">
                    <a:lnL cap="flat" cmpd="sng" w="12700">
                      <a:solidFill>
                        <a:srgbClr val="8DCDC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M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M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J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J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20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D8D8D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8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9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DCDC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</a:t>
                      </a:r>
                      <a:endParaRPr/>
                    </a:p>
                  </a:txBody>
                  <a:tcPr marT="6300" marB="0" marR="6300" marL="6300" anchor="ctr">
                    <a:lnL cap="flat" cmpd="sng" w="12700">
                      <a:solidFill>
                        <a:srgbClr val="8DCDC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12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13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14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15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16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17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20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WP2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D8D8D8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DCDC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12700">
                      <a:solidFill>
                        <a:srgbClr val="8DCDC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20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T2.1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DCDC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12700">
                      <a:solidFill>
                        <a:srgbClr val="8DCDC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20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T2.2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DCDC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D2.1</a:t>
                      </a:r>
                      <a:endParaRPr/>
                    </a:p>
                  </a:txBody>
                  <a:tcPr marT="6300" marB="0" marR="6300" marL="6300" anchor="ctr">
                    <a:lnL cap="flat" cmpd="sng" w="12700">
                      <a:solidFill>
                        <a:srgbClr val="8DCDC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20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2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T2.3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DCDC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12700">
                      <a:solidFill>
                        <a:srgbClr val="8DCDC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D2.2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0AF8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8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 </a:t>
                      </a:r>
                      <a:endParaRPr/>
                    </a:p>
                  </a:txBody>
                  <a:tcPr marT="6300" marB="0" marR="6300" marL="6300" anchor="ctr">
                    <a:lnL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254" name="Google Shape;254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255" name="Google Shape;255;p14"/>
          <p:cNvSpPr txBox="1"/>
          <p:nvPr>
            <p:ph type="title"/>
          </p:nvPr>
        </p:nvSpPr>
        <p:spPr>
          <a:xfrm>
            <a:off x="550863" y="209062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rPr lang="en-GB"/>
              <a:t>WP2 - TECHNICAL TOPICS</a:t>
            </a:r>
            <a:endParaRPr/>
          </a:p>
        </p:txBody>
      </p:sp>
      <p:sp>
        <p:nvSpPr>
          <p:cNvPr id="256" name="Google Shape;256;p14"/>
          <p:cNvSpPr txBox="1"/>
          <p:nvPr>
            <p:ph idx="1" type="body"/>
          </p:nvPr>
        </p:nvSpPr>
        <p:spPr>
          <a:xfrm>
            <a:off x="550863" y="1503225"/>
            <a:ext cx="11113599" cy="4513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651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262" name="Google Shape;26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263" name="Google Shape;263;p15"/>
          <p:cNvSpPr txBox="1"/>
          <p:nvPr>
            <p:ph type="title"/>
          </p:nvPr>
        </p:nvSpPr>
        <p:spPr>
          <a:xfrm>
            <a:off x="550863" y="209062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rPr lang="en-GB"/>
              <a:t>WP2 - TASKS</a:t>
            </a:r>
            <a:endParaRPr/>
          </a:p>
        </p:txBody>
      </p:sp>
      <p:sp>
        <p:nvSpPr>
          <p:cNvPr id="264" name="Google Shape;264;p15"/>
          <p:cNvSpPr txBox="1"/>
          <p:nvPr>
            <p:ph idx="1" type="body"/>
          </p:nvPr>
        </p:nvSpPr>
        <p:spPr>
          <a:xfrm>
            <a:off x="550863" y="1866900"/>
            <a:ext cx="11113599" cy="3542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GB"/>
              <a:t>Define the sensing characteristics of the system;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GB"/>
              <a:t>Motion tracking and Job Quality Indexes data analysis requirements;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GB"/>
              <a:t>Define the wireless communication network;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GB"/>
              <a:t>Define the information flow: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AF8D"/>
              </a:buClr>
              <a:buSzPts val="2000"/>
              <a:buChar char="•"/>
            </a:pPr>
            <a:r>
              <a:rPr lang="en-GB">
                <a:solidFill>
                  <a:srgbClr val="F0AF8D"/>
                </a:solidFill>
              </a:rPr>
              <a:t>sensed data 🡪 to the server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GB"/>
              <a:t>Define the communication protocols and the computational role of each network element.</a:t>
            </a:r>
            <a:endParaRPr/>
          </a:p>
        </p:txBody>
      </p:sp>
      <p:sp>
        <p:nvSpPr>
          <p:cNvPr id="265" name="Google Shape;265;p15"/>
          <p:cNvSpPr txBox="1"/>
          <p:nvPr>
            <p:ph idx="2" type="body"/>
          </p:nvPr>
        </p:nvSpPr>
        <p:spPr>
          <a:xfrm>
            <a:off x="550862" y="1448132"/>
            <a:ext cx="11114087" cy="519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6379BB"/>
              </a:buClr>
              <a:buSzPts val="2170"/>
              <a:buNone/>
            </a:pPr>
            <a:r>
              <a:rPr lang="en-GB" sz="2170"/>
              <a:t>Task 2.1 - Definition of sensing, computing, and data exchange architecture [M4-M16]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271" name="Google Shape;271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272" name="Google Shape;272;p16"/>
          <p:cNvSpPr txBox="1"/>
          <p:nvPr>
            <p:ph type="title"/>
          </p:nvPr>
        </p:nvSpPr>
        <p:spPr>
          <a:xfrm>
            <a:off x="550863" y="209062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rPr lang="en-GB"/>
              <a:t>WP2 - ISSUES AND RISKS</a:t>
            </a:r>
            <a:endParaRPr/>
          </a:p>
        </p:txBody>
      </p:sp>
      <p:sp>
        <p:nvSpPr>
          <p:cNvPr id="273" name="Google Shape;273;p16"/>
          <p:cNvSpPr txBox="1"/>
          <p:nvPr>
            <p:ph idx="1" type="body"/>
          </p:nvPr>
        </p:nvSpPr>
        <p:spPr>
          <a:xfrm>
            <a:off x="550863" y="2158740"/>
            <a:ext cx="11113599" cy="39405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651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74" name="Google Shape;274;p16"/>
          <p:cNvSpPr txBox="1"/>
          <p:nvPr>
            <p:ph idx="2" type="body"/>
          </p:nvPr>
        </p:nvSpPr>
        <p:spPr>
          <a:xfrm>
            <a:off x="550862" y="1448132"/>
            <a:ext cx="11114087" cy="519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</a:pPr>
            <a:r>
              <a:rPr lang="en-GB"/>
              <a:t>Potential issues and risks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280" name="Google Shape;280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281" name="Google Shape;281;p17"/>
          <p:cNvSpPr txBox="1"/>
          <p:nvPr>
            <p:ph type="title"/>
          </p:nvPr>
        </p:nvSpPr>
        <p:spPr>
          <a:xfrm>
            <a:off x="550863" y="209062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rPr lang="en-GB"/>
              <a:t>WP2 - DEPENDENCIES</a:t>
            </a:r>
            <a:endParaRPr/>
          </a:p>
        </p:txBody>
      </p:sp>
      <p:sp>
        <p:nvSpPr>
          <p:cNvPr id="282" name="Google Shape;282;p17"/>
          <p:cNvSpPr txBox="1"/>
          <p:nvPr>
            <p:ph idx="1" type="body"/>
          </p:nvPr>
        </p:nvSpPr>
        <p:spPr>
          <a:xfrm>
            <a:off x="550863" y="2158740"/>
            <a:ext cx="11113599" cy="39405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651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83" name="Google Shape;283;p17"/>
          <p:cNvSpPr txBox="1"/>
          <p:nvPr>
            <p:ph idx="2" type="body"/>
          </p:nvPr>
        </p:nvSpPr>
        <p:spPr>
          <a:xfrm>
            <a:off x="550862" y="1448132"/>
            <a:ext cx="11114087" cy="519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</a:pPr>
            <a:r>
              <a:rPr lang="en-GB"/>
              <a:t>Dependencies from other WPs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289" name="Google Shape;289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290" name="Google Shape;290;p18"/>
          <p:cNvSpPr txBox="1"/>
          <p:nvPr>
            <p:ph type="title"/>
          </p:nvPr>
        </p:nvSpPr>
        <p:spPr>
          <a:xfrm>
            <a:off x="550863" y="209062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rPr lang="en-GB"/>
              <a:t>WP2 - DEPENDENCIES</a:t>
            </a:r>
            <a:endParaRPr/>
          </a:p>
        </p:txBody>
      </p:sp>
      <p:sp>
        <p:nvSpPr>
          <p:cNvPr id="291" name="Google Shape;291;p18"/>
          <p:cNvSpPr txBox="1"/>
          <p:nvPr>
            <p:ph idx="1" type="body"/>
          </p:nvPr>
        </p:nvSpPr>
        <p:spPr>
          <a:xfrm>
            <a:off x="550863" y="2158740"/>
            <a:ext cx="11113599" cy="39405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651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92" name="Google Shape;292;p18"/>
          <p:cNvSpPr txBox="1"/>
          <p:nvPr>
            <p:ph idx="2" type="body"/>
          </p:nvPr>
        </p:nvSpPr>
        <p:spPr>
          <a:xfrm>
            <a:off x="550862" y="1448132"/>
            <a:ext cx="11114087" cy="519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</a:pPr>
            <a:r>
              <a:rPr lang="en-GB"/>
              <a:t>Dependencies from other WPs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298" name="Google Shape;29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299" name="Google Shape;299;p19"/>
          <p:cNvSpPr txBox="1"/>
          <p:nvPr>
            <p:ph type="title"/>
          </p:nvPr>
        </p:nvSpPr>
        <p:spPr>
          <a:xfrm>
            <a:off x="550863" y="209062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rPr lang="en-GB"/>
              <a:t>WP2 - DELIVERABLES</a:t>
            </a:r>
            <a:endParaRPr/>
          </a:p>
        </p:txBody>
      </p:sp>
      <p:sp>
        <p:nvSpPr>
          <p:cNvPr id="300" name="Google Shape;300;p19"/>
          <p:cNvSpPr txBox="1"/>
          <p:nvPr>
            <p:ph idx="1" type="body"/>
          </p:nvPr>
        </p:nvSpPr>
        <p:spPr>
          <a:xfrm>
            <a:off x="550863" y="2158740"/>
            <a:ext cx="11113599" cy="39405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GB"/>
              <a:t>D2.1 - Proof of concept for data exchange and synchronisation mechanisms </a:t>
            </a:r>
            <a:endParaRPr/>
          </a:p>
          <a:p>
            <a:pPr indent="-3429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AF8D"/>
              </a:buClr>
              <a:buSzPts val="2400"/>
              <a:buChar char="•"/>
            </a:pPr>
            <a:r>
              <a:rPr i="1" lang="en-GB">
                <a:solidFill>
                  <a:srgbClr val="F0AF8D"/>
                </a:solidFill>
              </a:rPr>
              <a:t>31 Jan 2021 [M11]</a:t>
            </a:r>
            <a:endParaRPr/>
          </a:p>
          <a:p>
            <a:pPr indent="0" lvl="2" marL="8001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GB"/>
              <a:t>D2.2 - Infrastructure for pilot sites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AF8D"/>
              </a:buClr>
              <a:buSzPts val="2400"/>
              <a:buChar char="•"/>
            </a:pPr>
            <a:r>
              <a:rPr i="1" lang="en-GB">
                <a:solidFill>
                  <a:srgbClr val="F0AF8D"/>
                </a:solidFill>
              </a:rPr>
              <a:t>30 Jun 2021 [M16]</a:t>
            </a:r>
            <a:endParaRPr/>
          </a:p>
          <a:p>
            <a:pPr indent="-1651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1651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301" name="Google Shape;301;p19"/>
          <p:cNvSpPr txBox="1"/>
          <p:nvPr>
            <p:ph idx="2" type="body"/>
          </p:nvPr>
        </p:nvSpPr>
        <p:spPr>
          <a:xfrm>
            <a:off x="550862" y="1448132"/>
            <a:ext cx="11114087" cy="519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</a:pPr>
            <a:r>
              <a:rPr lang="en-GB"/>
              <a:t>Forthcoming deliverables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163" name="Google Shape;163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164" name="Google Shape;164;p2"/>
          <p:cNvSpPr txBox="1"/>
          <p:nvPr>
            <p:ph type="title"/>
          </p:nvPr>
        </p:nvSpPr>
        <p:spPr>
          <a:xfrm>
            <a:off x="550863" y="327664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rPr lang="en-GB"/>
              <a:t>AGENDA</a:t>
            </a:r>
            <a:endParaRPr/>
          </a:p>
        </p:txBody>
      </p:sp>
      <p:graphicFrame>
        <p:nvGraphicFramePr>
          <p:cNvPr id="165" name="Google Shape;165;p2"/>
          <p:cNvGraphicFramePr/>
          <p:nvPr/>
        </p:nvGraphicFramePr>
        <p:xfrm>
          <a:off x="3082052" y="18737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{BF22FADB-37A3-48EF-87A5-183AACBA3392}</a:tableStyleId>
              </a:tblPr>
              <a:tblGrid>
                <a:gridCol w="1449675"/>
                <a:gridCol w="4578225"/>
              </a:tblGrid>
              <a:tr h="2032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GB" sz="1600" u="none" cap="none" strike="noStrike">
                          <a:solidFill>
                            <a:schemeClr val="lt1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TIME</a:t>
                      </a:r>
                      <a:endParaRPr sz="1600" u="none" cap="none" strike="noStrike">
                        <a:solidFill>
                          <a:schemeClr val="lt1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6379BB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11:00</a:t>
                      </a:r>
                      <a:endParaRPr sz="28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6379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Reception and coffee break</a:t>
                      </a:r>
                      <a:endParaRPr sz="28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11:15</a:t>
                      </a:r>
                      <a:endParaRPr sz="28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OPERATOR: Objectives, Vision and Goals</a:t>
                      </a:r>
                      <a:endParaRPr sz="28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11:30</a:t>
                      </a:r>
                      <a:endParaRPr sz="28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WP8 - Technical Management</a:t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12:15</a:t>
                      </a:r>
                      <a:endParaRPr sz="28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WP8 - Financial Management</a:t>
                      </a:r>
                      <a:endParaRPr/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13:00</a:t>
                      </a:r>
                      <a:endParaRPr sz="28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Lunch</a:t>
                      </a:r>
                      <a:endParaRPr sz="28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14:30</a:t>
                      </a:r>
                      <a:endParaRPr sz="28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WP1 - WP3 </a:t>
                      </a:r>
                      <a:endParaRPr sz="28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16:00</a:t>
                      </a:r>
                      <a:endParaRPr sz="28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Coffee Break</a:t>
                      </a:r>
                      <a:endParaRPr sz="28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16:15 </a:t>
                      </a:r>
                      <a:endParaRPr sz="28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WP4 - WP7</a:t>
                      </a:r>
                      <a:endParaRPr sz="28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18:00</a:t>
                      </a:r>
                      <a:endParaRPr sz="28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Closure</a:t>
                      </a:r>
                      <a:endParaRPr sz="2800" u="none" cap="none" strike="noStrike"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FBFB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307" name="Google Shape;307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308" name="Google Shape;308;p20"/>
          <p:cNvSpPr txBox="1"/>
          <p:nvPr>
            <p:ph type="title"/>
          </p:nvPr>
        </p:nvSpPr>
        <p:spPr>
          <a:xfrm>
            <a:off x="550863" y="209062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WP2 – EXPECTED RESULTS</a:t>
            </a:r>
            <a:endParaRPr/>
          </a:p>
        </p:txBody>
      </p:sp>
      <p:sp>
        <p:nvSpPr>
          <p:cNvPr id="309" name="Google Shape;309;p20"/>
          <p:cNvSpPr txBox="1"/>
          <p:nvPr>
            <p:ph idx="1" type="body"/>
          </p:nvPr>
        </p:nvSpPr>
        <p:spPr>
          <a:xfrm>
            <a:off x="550863" y="2158740"/>
            <a:ext cx="11113599" cy="39405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GB"/>
              <a:t>Components (M16) – Shared with Activity 3 &amp; Activity 4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1651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310" name="Google Shape;310;p20"/>
          <p:cNvSpPr txBox="1"/>
          <p:nvPr>
            <p:ph idx="2" type="body"/>
          </p:nvPr>
        </p:nvSpPr>
        <p:spPr>
          <a:xfrm>
            <a:off x="550862" y="1448132"/>
            <a:ext cx="11114087" cy="519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</a:pPr>
            <a:r>
              <a:rPr lang="en-GB"/>
              <a:t>Milestone M3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1"/>
          <p:cNvSpPr txBox="1"/>
          <p:nvPr>
            <p:ph type="ctrTitle"/>
          </p:nvPr>
        </p:nvSpPr>
        <p:spPr>
          <a:xfrm>
            <a:off x="1217930" y="2468578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PT Sans"/>
              <a:buNone/>
            </a:pPr>
            <a:r>
              <a:rPr lang="en-GB"/>
              <a:t>WORK PACKAGE 3</a:t>
            </a:r>
            <a:endParaRPr/>
          </a:p>
        </p:txBody>
      </p:sp>
      <p:sp>
        <p:nvSpPr>
          <p:cNvPr id="316" name="Google Shape;316;p21"/>
          <p:cNvSpPr txBox="1"/>
          <p:nvPr>
            <p:ph idx="1" type="subTitle"/>
          </p:nvPr>
        </p:nvSpPr>
        <p:spPr>
          <a:xfrm>
            <a:off x="1217930" y="3606813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90"/>
              <a:buNone/>
            </a:pPr>
            <a:r>
              <a:rPr lang="en-GB" sz="2590"/>
              <a:t>QUANTITATIVE DATA ANALYSIS: OPERATOR AND ENVIRONMENT</a:t>
            </a:r>
            <a:endParaRPr/>
          </a:p>
        </p:txBody>
      </p:sp>
      <p:sp>
        <p:nvSpPr>
          <p:cNvPr id="317" name="Google Shape;317;p21"/>
          <p:cNvSpPr txBox="1"/>
          <p:nvPr/>
        </p:nvSpPr>
        <p:spPr>
          <a:xfrm>
            <a:off x="1217930" y="4880834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ASSOCIAÇÃO FRAUNHOFER PORTUGAL RESEARCH</a:t>
            </a:r>
            <a:endParaRPr b="0" i="0" sz="1600" u="none" cap="none" strike="noStrike">
              <a:solidFill>
                <a:schemeClr val="lt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323" name="Google Shape;323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324" name="Google Shape;324;p22"/>
          <p:cNvSpPr txBox="1"/>
          <p:nvPr>
            <p:ph type="title"/>
          </p:nvPr>
        </p:nvSpPr>
        <p:spPr>
          <a:xfrm>
            <a:off x="550863" y="209062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t/>
            </a:r>
            <a:endParaRPr/>
          </a:p>
        </p:txBody>
      </p:sp>
      <p:sp>
        <p:nvSpPr>
          <p:cNvPr id="325" name="Google Shape;325;p22"/>
          <p:cNvSpPr txBox="1"/>
          <p:nvPr>
            <p:ph idx="1" type="body"/>
          </p:nvPr>
        </p:nvSpPr>
        <p:spPr>
          <a:xfrm>
            <a:off x="550863" y="1503225"/>
            <a:ext cx="11113599" cy="4513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651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23"/>
          <p:cNvSpPr txBox="1"/>
          <p:nvPr>
            <p:ph type="ctrTitle"/>
          </p:nvPr>
        </p:nvSpPr>
        <p:spPr>
          <a:xfrm>
            <a:off x="1217930" y="2468578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PT Sans"/>
              <a:buNone/>
            </a:pPr>
            <a:r>
              <a:rPr lang="en-GB"/>
              <a:t>WORK PACKAGE 4</a:t>
            </a:r>
            <a:endParaRPr/>
          </a:p>
        </p:txBody>
      </p:sp>
      <p:sp>
        <p:nvSpPr>
          <p:cNvPr id="331" name="Google Shape;331;p23"/>
          <p:cNvSpPr txBox="1"/>
          <p:nvPr>
            <p:ph idx="1" type="subTitle"/>
          </p:nvPr>
        </p:nvSpPr>
        <p:spPr>
          <a:xfrm>
            <a:off x="1217930" y="3606813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GB"/>
              <a:t>REPORTING AND DECISION MAKING TOOLS</a:t>
            </a:r>
            <a:endParaRPr/>
          </a:p>
        </p:txBody>
      </p:sp>
      <p:sp>
        <p:nvSpPr>
          <p:cNvPr id="332" name="Google Shape;332;p23"/>
          <p:cNvSpPr txBox="1"/>
          <p:nvPr/>
        </p:nvSpPr>
        <p:spPr>
          <a:xfrm>
            <a:off x="1217930" y="4880834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ASSOCIAÇÃO FRAUNHOFER PORTUGAL RESEARCH</a:t>
            </a:r>
            <a:endParaRPr b="0" i="0" sz="1600" u="none" cap="none" strike="noStrike">
              <a:solidFill>
                <a:schemeClr val="lt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338" name="Google Shape;338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339" name="Google Shape;339;p24"/>
          <p:cNvSpPr txBox="1"/>
          <p:nvPr>
            <p:ph type="title"/>
          </p:nvPr>
        </p:nvSpPr>
        <p:spPr>
          <a:xfrm>
            <a:off x="550863" y="209062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t/>
            </a:r>
            <a:endParaRPr/>
          </a:p>
        </p:txBody>
      </p:sp>
      <p:sp>
        <p:nvSpPr>
          <p:cNvPr id="340" name="Google Shape;340;p24"/>
          <p:cNvSpPr txBox="1"/>
          <p:nvPr>
            <p:ph idx="1" type="body"/>
          </p:nvPr>
        </p:nvSpPr>
        <p:spPr>
          <a:xfrm>
            <a:off x="550863" y="1503225"/>
            <a:ext cx="11113599" cy="4513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651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25"/>
          <p:cNvSpPr txBox="1"/>
          <p:nvPr>
            <p:ph type="ctrTitle"/>
          </p:nvPr>
        </p:nvSpPr>
        <p:spPr>
          <a:xfrm>
            <a:off x="1217930" y="2468578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PT Sans"/>
              <a:buNone/>
            </a:pPr>
            <a:r>
              <a:rPr lang="en-GB"/>
              <a:t>WORK PACKAGE 5</a:t>
            </a:r>
            <a:endParaRPr/>
          </a:p>
        </p:txBody>
      </p:sp>
      <p:sp>
        <p:nvSpPr>
          <p:cNvPr id="346" name="Google Shape;346;p25"/>
          <p:cNvSpPr txBox="1"/>
          <p:nvPr>
            <p:ph idx="1" type="subTitle"/>
          </p:nvPr>
        </p:nvSpPr>
        <p:spPr>
          <a:xfrm>
            <a:off x="1217930" y="3606813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GB"/>
              <a:t>INTEGRATION, IMPLEMENTATION AND REFINEMENT</a:t>
            </a:r>
            <a:endParaRPr/>
          </a:p>
        </p:txBody>
      </p:sp>
      <p:sp>
        <p:nvSpPr>
          <p:cNvPr id="347" name="Google Shape;347;p25"/>
          <p:cNvSpPr txBox="1"/>
          <p:nvPr/>
        </p:nvSpPr>
        <p:spPr>
          <a:xfrm>
            <a:off x="1217930" y="4880834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ZENITHWINGS</a:t>
            </a:r>
            <a:endParaRPr b="0" i="0" sz="1600" u="none" cap="none" strike="noStrike">
              <a:solidFill>
                <a:schemeClr val="lt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353" name="Google Shape;353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354" name="Google Shape;354;p26"/>
          <p:cNvSpPr txBox="1"/>
          <p:nvPr>
            <p:ph type="title"/>
          </p:nvPr>
        </p:nvSpPr>
        <p:spPr>
          <a:xfrm>
            <a:off x="550863" y="209062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t/>
            </a:r>
            <a:endParaRPr/>
          </a:p>
        </p:txBody>
      </p:sp>
      <p:sp>
        <p:nvSpPr>
          <p:cNvPr id="355" name="Google Shape;355;p26"/>
          <p:cNvSpPr txBox="1"/>
          <p:nvPr>
            <p:ph idx="1" type="body"/>
          </p:nvPr>
        </p:nvSpPr>
        <p:spPr>
          <a:xfrm>
            <a:off x="550863" y="1503225"/>
            <a:ext cx="11113599" cy="4513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651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27"/>
          <p:cNvSpPr txBox="1"/>
          <p:nvPr>
            <p:ph type="ctrTitle"/>
          </p:nvPr>
        </p:nvSpPr>
        <p:spPr>
          <a:xfrm>
            <a:off x="1217930" y="2468578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PT Sans"/>
              <a:buNone/>
            </a:pPr>
            <a:r>
              <a:rPr lang="en-GB"/>
              <a:t>WORK PACKAGE 6</a:t>
            </a:r>
            <a:endParaRPr/>
          </a:p>
        </p:txBody>
      </p:sp>
      <p:sp>
        <p:nvSpPr>
          <p:cNvPr id="361" name="Google Shape;361;p27"/>
          <p:cNvSpPr txBox="1"/>
          <p:nvPr>
            <p:ph idx="1" type="subTitle"/>
          </p:nvPr>
        </p:nvSpPr>
        <p:spPr>
          <a:xfrm>
            <a:off x="1217930" y="3606812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GB"/>
              <a:t>CONTINUOUS FIELDWORK FOR DATA COLLECTION, SYSTEM EVALUATION AND DEMONSTRATION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362" name="Google Shape;362;p27"/>
          <p:cNvSpPr txBox="1"/>
          <p:nvPr/>
        </p:nvSpPr>
        <p:spPr>
          <a:xfrm>
            <a:off x="1217930" y="5328701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VOLKSWAGEN AUTOEUROPA</a:t>
            </a:r>
            <a:endParaRPr b="0" i="0" sz="1600" u="none" cap="none" strike="noStrike">
              <a:solidFill>
                <a:schemeClr val="lt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368" name="Google Shape;368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369" name="Google Shape;369;p28"/>
          <p:cNvSpPr txBox="1"/>
          <p:nvPr>
            <p:ph type="title"/>
          </p:nvPr>
        </p:nvSpPr>
        <p:spPr>
          <a:xfrm>
            <a:off x="550863" y="209062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t/>
            </a:r>
            <a:endParaRPr/>
          </a:p>
        </p:txBody>
      </p:sp>
      <p:sp>
        <p:nvSpPr>
          <p:cNvPr id="370" name="Google Shape;370;p28"/>
          <p:cNvSpPr txBox="1"/>
          <p:nvPr>
            <p:ph idx="1" type="body"/>
          </p:nvPr>
        </p:nvSpPr>
        <p:spPr>
          <a:xfrm>
            <a:off x="550863" y="1503225"/>
            <a:ext cx="11113599" cy="4513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651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29"/>
          <p:cNvSpPr txBox="1"/>
          <p:nvPr>
            <p:ph type="ctrTitle"/>
          </p:nvPr>
        </p:nvSpPr>
        <p:spPr>
          <a:xfrm>
            <a:off x="1217930" y="2468578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PT Sans"/>
              <a:buNone/>
            </a:pPr>
            <a:r>
              <a:rPr lang="en-GB"/>
              <a:t>WORK PACKAGE 7</a:t>
            </a:r>
            <a:endParaRPr/>
          </a:p>
        </p:txBody>
      </p:sp>
      <p:sp>
        <p:nvSpPr>
          <p:cNvPr id="376" name="Google Shape;376;p29"/>
          <p:cNvSpPr txBox="1"/>
          <p:nvPr>
            <p:ph idx="1" type="subTitle"/>
          </p:nvPr>
        </p:nvSpPr>
        <p:spPr>
          <a:xfrm>
            <a:off x="1217930" y="3606813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GB"/>
              <a:t>DISSEMINATION, ADOPTION AND EXPLOITATION</a:t>
            </a:r>
            <a:endParaRPr/>
          </a:p>
        </p:txBody>
      </p:sp>
      <p:sp>
        <p:nvSpPr>
          <p:cNvPr id="377" name="Google Shape;377;p29"/>
          <p:cNvSpPr txBox="1"/>
          <p:nvPr/>
        </p:nvSpPr>
        <p:spPr>
          <a:xfrm>
            <a:off x="1217930" y="4880834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ZENITHWINGS</a:t>
            </a:r>
            <a:endParaRPr b="0" i="0" sz="1600" u="none" cap="none" strike="noStrike">
              <a:solidFill>
                <a:schemeClr val="lt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"/>
          <p:cNvSpPr txBox="1"/>
          <p:nvPr>
            <p:ph type="ctrTitle"/>
          </p:nvPr>
        </p:nvSpPr>
        <p:spPr>
          <a:xfrm>
            <a:off x="1217930" y="2468578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PT Sans"/>
              <a:buNone/>
            </a:pPr>
            <a:r>
              <a:rPr lang="en-GB"/>
              <a:t>OPERATOR</a:t>
            </a:r>
            <a:endParaRPr/>
          </a:p>
        </p:txBody>
      </p:sp>
      <p:sp>
        <p:nvSpPr>
          <p:cNvPr id="171" name="Google Shape;171;p3"/>
          <p:cNvSpPr txBox="1"/>
          <p:nvPr>
            <p:ph idx="1" type="subTitle"/>
          </p:nvPr>
        </p:nvSpPr>
        <p:spPr>
          <a:xfrm>
            <a:off x="1217930" y="3606813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GB"/>
              <a:t>OBJECTIVES, VISION AND GOALS</a:t>
            </a:r>
            <a:endParaRPr/>
          </a:p>
        </p:txBody>
      </p:sp>
      <p:sp>
        <p:nvSpPr>
          <p:cNvPr id="172" name="Google Shape;172;p3"/>
          <p:cNvSpPr txBox="1"/>
          <p:nvPr/>
        </p:nvSpPr>
        <p:spPr>
          <a:xfrm>
            <a:off x="1217930" y="4880834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ASSOCIAÇÃO FRAUNHOFER PORTUGAL RESEARCH</a:t>
            </a:r>
            <a:endParaRPr b="0" i="0" sz="1600" u="none" cap="none" strike="noStrike">
              <a:solidFill>
                <a:schemeClr val="lt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178" name="Google Shape;178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179" name="Google Shape;179;p4"/>
          <p:cNvSpPr txBox="1"/>
          <p:nvPr>
            <p:ph type="title"/>
          </p:nvPr>
        </p:nvSpPr>
        <p:spPr>
          <a:xfrm>
            <a:off x="550863" y="327664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5"/>
          <p:cNvSpPr txBox="1"/>
          <p:nvPr>
            <p:ph type="ctrTitle"/>
          </p:nvPr>
        </p:nvSpPr>
        <p:spPr>
          <a:xfrm>
            <a:off x="1217930" y="2468578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379BB"/>
              </a:buClr>
              <a:buSzPts val="7200"/>
              <a:buFont typeface="PT Sans"/>
              <a:buNone/>
            </a:pPr>
            <a:r>
              <a:rPr lang="en-GB"/>
              <a:t>WORK PACKAGE 8</a:t>
            </a:r>
            <a:endParaRPr/>
          </a:p>
        </p:txBody>
      </p:sp>
      <p:sp>
        <p:nvSpPr>
          <p:cNvPr id="185" name="Google Shape;185;p5"/>
          <p:cNvSpPr txBox="1"/>
          <p:nvPr>
            <p:ph idx="1" type="subTitle"/>
          </p:nvPr>
        </p:nvSpPr>
        <p:spPr>
          <a:xfrm>
            <a:off x="1217930" y="3606812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</a:pPr>
            <a:r>
              <a:rPr lang="en-GB"/>
              <a:t>MANAGEMENT AND ACCOUNTABILITY</a:t>
            </a:r>
            <a:endParaRPr/>
          </a:p>
          <a:p>
            <a:pPr indent="0" lvl="0" marL="0" rtl="0" algn="ctr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</a:pPr>
            <a:r>
              <a:rPr lang="en-GB"/>
              <a:t>TECHNICAL MANAGEMENT</a:t>
            </a:r>
            <a:endParaRPr/>
          </a:p>
        </p:txBody>
      </p:sp>
      <p:sp>
        <p:nvSpPr>
          <p:cNvPr id="186" name="Google Shape;186;p5"/>
          <p:cNvSpPr txBox="1"/>
          <p:nvPr/>
        </p:nvSpPr>
        <p:spPr>
          <a:xfrm>
            <a:off x="1217930" y="5395189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0AF8D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rgbClr val="F0AF8D"/>
                </a:solidFill>
                <a:latin typeface="PT Sans"/>
                <a:ea typeface="PT Sans"/>
                <a:cs typeface="PT Sans"/>
                <a:sym typeface="PT Sans"/>
              </a:rPr>
              <a:t>ZENITHWINGS</a:t>
            </a:r>
            <a:endParaRPr b="1" i="0" sz="1600" u="none" cap="none" strike="noStrike">
              <a:solidFill>
                <a:srgbClr val="F0AF8D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192" name="Google Shape;192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193" name="Google Shape;193;p6"/>
          <p:cNvSpPr txBox="1"/>
          <p:nvPr>
            <p:ph type="title"/>
          </p:nvPr>
        </p:nvSpPr>
        <p:spPr>
          <a:xfrm>
            <a:off x="550863" y="327664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"/>
          <p:cNvSpPr txBox="1"/>
          <p:nvPr>
            <p:ph type="ctrTitle"/>
          </p:nvPr>
        </p:nvSpPr>
        <p:spPr>
          <a:xfrm>
            <a:off x="1217930" y="2468578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379BB"/>
              </a:buClr>
              <a:buSzPts val="7200"/>
              <a:buFont typeface="PT Sans"/>
              <a:buNone/>
            </a:pPr>
            <a:r>
              <a:rPr lang="en-GB"/>
              <a:t>WORK PACKAGE 8</a:t>
            </a:r>
            <a:endParaRPr/>
          </a:p>
        </p:txBody>
      </p:sp>
      <p:sp>
        <p:nvSpPr>
          <p:cNvPr id="199" name="Google Shape;199;p7"/>
          <p:cNvSpPr txBox="1"/>
          <p:nvPr>
            <p:ph idx="1" type="subTitle"/>
          </p:nvPr>
        </p:nvSpPr>
        <p:spPr>
          <a:xfrm>
            <a:off x="1217930" y="3606812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</a:pPr>
            <a:r>
              <a:rPr lang="en-GB"/>
              <a:t>MANAGEMENT AND ACCOUNTABILITY</a:t>
            </a:r>
            <a:endParaRPr/>
          </a:p>
          <a:p>
            <a:pPr indent="0" lvl="0" marL="0" rtl="0" algn="ctr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6379BB"/>
              </a:buClr>
              <a:buSzPts val="2800"/>
              <a:buNone/>
            </a:pPr>
            <a:r>
              <a:rPr lang="en-GB"/>
              <a:t>FINANCIAL MANAGEMENT</a:t>
            </a:r>
            <a:endParaRPr/>
          </a:p>
        </p:txBody>
      </p:sp>
      <p:sp>
        <p:nvSpPr>
          <p:cNvPr id="200" name="Google Shape;200;p7"/>
          <p:cNvSpPr txBox="1"/>
          <p:nvPr/>
        </p:nvSpPr>
        <p:spPr>
          <a:xfrm>
            <a:off x="1217930" y="5395189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0AF8D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rgbClr val="F0AF8D"/>
                </a:solidFill>
                <a:latin typeface="PT Sans"/>
                <a:ea typeface="PT Sans"/>
                <a:cs typeface="PT Sans"/>
                <a:sym typeface="PT Sans"/>
              </a:rPr>
              <a:t>ZENITHWINGS</a:t>
            </a:r>
            <a:endParaRPr b="1" i="0" sz="1600" u="none" cap="none" strike="noStrike">
              <a:solidFill>
                <a:srgbClr val="F0AF8D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17/03/2020</a:t>
            </a:r>
            <a:endParaRPr/>
          </a:p>
        </p:txBody>
      </p:sp>
      <p:sp>
        <p:nvSpPr>
          <p:cNvPr id="206" name="Google Shape;206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Kick-off Meeting</a:t>
            </a:r>
            <a:endParaRPr/>
          </a:p>
        </p:txBody>
      </p:sp>
      <p:sp>
        <p:nvSpPr>
          <p:cNvPr id="207" name="Google Shape;207;p8"/>
          <p:cNvSpPr txBox="1"/>
          <p:nvPr>
            <p:ph type="title"/>
          </p:nvPr>
        </p:nvSpPr>
        <p:spPr>
          <a:xfrm>
            <a:off x="550863" y="327664"/>
            <a:ext cx="9736138" cy="5197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T Sans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9"/>
          <p:cNvSpPr txBox="1"/>
          <p:nvPr>
            <p:ph type="ctrTitle"/>
          </p:nvPr>
        </p:nvSpPr>
        <p:spPr>
          <a:xfrm>
            <a:off x="1217930" y="2468578"/>
            <a:ext cx="9756140" cy="965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PT Sans"/>
              <a:buNone/>
            </a:pPr>
            <a:r>
              <a:rPr lang="en-GB"/>
              <a:t>WORK PACKAGE 1</a:t>
            </a:r>
            <a:endParaRPr/>
          </a:p>
        </p:txBody>
      </p:sp>
      <p:sp>
        <p:nvSpPr>
          <p:cNvPr id="213" name="Google Shape;213;p9"/>
          <p:cNvSpPr txBox="1"/>
          <p:nvPr>
            <p:ph idx="1" type="subTitle"/>
          </p:nvPr>
        </p:nvSpPr>
        <p:spPr>
          <a:xfrm>
            <a:off x="1217930" y="3606813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GB"/>
              <a:t>USER RESEARCH AND REQUIREMENTS DEFINITION</a:t>
            </a:r>
            <a:endParaRPr/>
          </a:p>
        </p:txBody>
      </p:sp>
      <p:sp>
        <p:nvSpPr>
          <p:cNvPr id="214" name="Google Shape;214;p9"/>
          <p:cNvSpPr txBox="1"/>
          <p:nvPr/>
        </p:nvSpPr>
        <p:spPr>
          <a:xfrm>
            <a:off x="1217930" y="4880834"/>
            <a:ext cx="9756140" cy="4778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FACULDADE DE PSICOLOGIA DA UNIVERSIDADE DO PORTO</a:t>
            </a:r>
            <a:endParaRPr b="0" i="0" sz="1600" u="none" cap="none" strike="noStrike">
              <a:solidFill>
                <a:schemeClr val="lt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2020-03-03T17:39:07Z</dcterms:created>
  <dc:creator>João Peixoto</dc:creator>
</cp:coreProperties>
</file>